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sldIdLst>
    <p:sldId id="256" r:id="rId2"/>
    <p:sldId id="257" r:id="rId3"/>
    <p:sldId id="268" r:id="rId4"/>
    <p:sldId id="258" r:id="rId5"/>
    <p:sldId id="269" r:id="rId6"/>
    <p:sldId id="259" r:id="rId7"/>
    <p:sldId id="260" r:id="rId8"/>
    <p:sldId id="270" r:id="rId9"/>
    <p:sldId id="261" r:id="rId10"/>
    <p:sldId id="262" r:id="rId11"/>
    <p:sldId id="263" r:id="rId12"/>
    <p:sldId id="264" r:id="rId13"/>
    <p:sldId id="265" r:id="rId14"/>
    <p:sldId id="271" r:id="rId15"/>
    <p:sldId id="266" r:id="rId16"/>
    <p:sldId id="267" r:id="rId17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66"/>
    <a:srgbClr val="FF3300"/>
    <a:srgbClr val="990099"/>
    <a:srgbClr val="3333CC"/>
    <a:srgbClr val="66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53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l-GR" smtClean="0"/>
              <a:t>Στυλ κύριου υπότιτλου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617A9-9FB7-4924-90A5-D09CE6BF9E9A}" type="datetimeFigureOut">
              <a:rPr lang="el-GR" smtClean="0"/>
              <a:t>17/5/2018</a:t>
            </a:fld>
            <a:endParaRPr lang="el-GR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7E4A8-8B2A-401C-A908-8208AC3B7E4A}" type="slidenum">
              <a:rPr lang="el-GR" smtClean="0"/>
              <a:t>‹#›</a:t>
            </a:fld>
            <a:endParaRPr lang="el-G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617A9-9FB7-4924-90A5-D09CE6BF9E9A}" type="datetimeFigureOut">
              <a:rPr lang="el-GR" smtClean="0"/>
              <a:t>17/5/2018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7E4A8-8B2A-401C-A908-8208AC3B7E4A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617A9-9FB7-4924-90A5-D09CE6BF9E9A}" type="datetimeFigureOut">
              <a:rPr lang="el-GR" smtClean="0"/>
              <a:t>17/5/2018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7E4A8-8B2A-401C-A908-8208AC3B7E4A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617A9-9FB7-4924-90A5-D09CE6BF9E9A}" type="datetimeFigureOut">
              <a:rPr lang="el-GR" smtClean="0"/>
              <a:t>17/5/2018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7E4A8-8B2A-401C-A908-8208AC3B7E4A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l-GR" smtClean="0"/>
              <a:t>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617A9-9FB7-4924-90A5-D09CE6BF9E9A}" type="datetimeFigureOut">
              <a:rPr lang="el-GR" smtClean="0"/>
              <a:t>17/5/2018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7E4A8-8B2A-401C-A908-8208AC3B7E4A}" type="slidenum">
              <a:rPr lang="el-GR" smtClean="0"/>
              <a:t>‹#›</a:t>
            </a:fld>
            <a:endParaRPr lang="el-G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617A9-9FB7-4924-90A5-D09CE6BF9E9A}" type="datetimeFigureOut">
              <a:rPr lang="el-GR" smtClean="0"/>
              <a:t>17/5/2018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7E4A8-8B2A-401C-A908-8208AC3B7E4A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l-GR" smtClean="0"/>
              <a:t>Στυλ υποδείγματος κειμένου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l-GR" smtClean="0"/>
              <a:t>Στυλ υποδείγματος κειμένου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617A9-9FB7-4924-90A5-D09CE6BF9E9A}" type="datetimeFigureOut">
              <a:rPr lang="el-GR" smtClean="0"/>
              <a:t>17/5/2018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7E4A8-8B2A-401C-A908-8208AC3B7E4A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617A9-9FB7-4924-90A5-D09CE6BF9E9A}" type="datetimeFigureOut">
              <a:rPr lang="el-GR" smtClean="0"/>
              <a:t>17/5/2018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7E4A8-8B2A-401C-A908-8208AC3B7E4A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617A9-9FB7-4924-90A5-D09CE6BF9E9A}" type="datetimeFigureOut">
              <a:rPr lang="el-GR" smtClean="0"/>
              <a:t>17/5/2018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7E4A8-8B2A-401C-A908-8208AC3B7E4A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l-GR" smtClean="0"/>
              <a:t>Στυλ υποδείγματος κειμένου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617A9-9FB7-4924-90A5-D09CE6BF9E9A}" type="datetimeFigureOut">
              <a:rPr lang="el-GR" smtClean="0"/>
              <a:t>17/5/2018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7E4A8-8B2A-401C-A908-8208AC3B7E4A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l-GR" smtClean="0"/>
              <a:t>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617A9-9FB7-4924-90A5-D09CE6BF9E9A}" type="datetimeFigureOut">
              <a:rPr lang="el-GR" smtClean="0"/>
              <a:t>17/5/2018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E67E4A8-8B2A-401C-A908-8208AC3B7E4A}" type="slidenum">
              <a:rPr lang="el-GR" smtClean="0"/>
              <a:t>‹#›</a:t>
            </a:fld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l-GR" smtClean="0"/>
              <a:t>Κάντε κλικ στο εικονίδιο για να προσθέσετε μια εικόνα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l-GR" smtClean="0"/>
              <a:t>Στυλ υποδείγματος κειμένου</a:t>
            </a:r>
          </a:p>
          <a:p>
            <a:pPr lvl="1" eaLnBrk="1" latinLnBrk="0" hangingPunct="1"/>
            <a:r>
              <a:rPr kumimoji="0" lang="el-GR" smtClean="0"/>
              <a:t>Δεύτερου επιπέδου</a:t>
            </a:r>
          </a:p>
          <a:p>
            <a:pPr lvl="2" eaLnBrk="1" latinLnBrk="0" hangingPunct="1"/>
            <a:r>
              <a:rPr kumimoji="0" lang="el-GR" smtClean="0"/>
              <a:t>Τρίτου επιπέδου</a:t>
            </a:r>
          </a:p>
          <a:p>
            <a:pPr lvl="3" eaLnBrk="1" latinLnBrk="0" hangingPunct="1"/>
            <a:r>
              <a:rPr kumimoji="0" lang="el-GR" smtClean="0"/>
              <a:t>Τέταρτου επιπέδου</a:t>
            </a:r>
          </a:p>
          <a:p>
            <a:pPr lvl="4" eaLnBrk="1" latinLnBrk="0" hangingPunct="1"/>
            <a:r>
              <a:rPr kumimoji="0" lang="el-GR" smtClean="0"/>
              <a:t>Πέμπτου επιπέδου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6617A9-9FB7-4924-90A5-D09CE6BF9E9A}" type="datetimeFigureOut">
              <a:rPr lang="el-GR" smtClean="0"/>
              <a:t>17/5/2018</a:t>
            </a:fld>
            <a:endParaRPr lang="el-GR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67E4A8-8B2A-401C-A908-8208AC3B7E4A}" type="slidenum">
              <a:rPr lang="el-GR" smtClean="0"/>
              <a:t>‹#›</a:t>
            </a:fld>
            <a:endParaRPr lang="el-GR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1043608" y="1124744"/>
            <a:ext cx="7272808" cy="1326009"/>
          </a:xfrm>
        </p:spPr>
        <p:txBody>
          <a:bodyPr>
            <a:normAutofit fontScale="90000"/>
          </a:bodyPr>
          <a:lstStyle/>
          <a:p>
            <a:pPr algn="ctr"/>
            <a:r>
              <a:rPr lang="el-G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ΒΙΑ-ΕΓΚΛΗΜΑΤΙΚΟΤΗΤΑ ΣΤΗΝ ΕΛΛΗΝΙΚΗ ΚΟΙΝΩΝΙΑ</a:t>
            </a:r>
            <a:endParaRPr lang="el-G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79512" y="3140968"/>
            <a:ext cx="8964488" cy="3024336"/>
          </a:xfrm>
        </p:spPr>
        <p:txBody>
          <a:bodyPr>
            <a:normAutofit lnSpcReduction="10000"/>
          </a:bodyPr>
          <a:lstStyle/>
          <a:p>
            <a:pPr algn="l"/>
            <a:r>
              <a:rPr lang="el-GR" dirty="0" smtClean="0">
                <a:latin typeface="Arial" pitchFamily="34" charset="0"/>
                <a:cs typeface="Arial" pitchFamily="34" charset="0"/>
              </a:rPr>
              <a:t>Ερωτήματα στα οποία θα προσπαθήσουμε να απαντήσουμε:</a:t>
            </a:r>
          </a:p>
          <a:p>
            <a:pPr algn="l"/>
            <a:r>
              <a:rPr lang="el-GR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marL="514350" indent="-514350" algn="l">
              <a:buFont typeface="+mj-lt"/>
              <a:buAutoNum type="arabicPeriod"/>
            </a:pPr>
            <a:r>
              <a:rPr lang="el-GR" dirty="0" smtClean="0">
                <a:latin typeface="Arial" pitchFamily="34" charset="0"/>
                <a:cs typeface="Arial" pitchFamily="34" charset="0"/>
              </a:rPr>
              <a:t>Τι είναι η βία και η εγκληματικότητα;</a:t>
            </a:r>
          </a:p>
          <a:p>
            <a:pPr marL="514350" indent="-514350" algn="l">
              <a:buFont typeface="+mj-lt"/>
              <a:buAutoNum type="arabicPeriod"/>
            </a:pPr>
            <a:r>
              <a:rPr lang="el-GR" dirty="0" smtClean="0">
                <a:latin typeface="Arial" pitchFamily="34" charset="0"/>
                <a:cs typeface="Arial" pitchFamily="34" charset="0"/>
              </a:rPr>
              <a:t>Ποια είναι τα αίτια της βίας και της εγκληματικότητας;</a:t>
            </a:r>
          </a:p>
          <a:p>
            <a:pPr marL="514350" indent="-514350" algn="l">
              <a:buFont typeface="+mj-lt"/>
              <a:buAutoNum type="arabicPeriod"/>
            </a:pPr>
            <a:r>
              <a:rPr lang="el-GR" dirty="0" smtClean="0">
                <a:latin typeface="Arial" pitchFamily="34" charset="0"/>
                <a:cs typeface="Arial" pitchFamily="34" charset="0"/>
              </a:rPr>
              <a:t>Τι συνέπειες έχει η βία και η εγκληματικότητα;</a:t>
            </a:r>
          </a:p>
          <a:p>
            <a:pPr marL="514350" indent="-514350" algn="l">
              <a:buFont typeface="+mj-lt"/>
              <a:buAutoNum type="arabicPeriod"/>
            </a:pPr>
            <a:r>
              <a:rPr lang="el-GR" dirty="0" smtClean="0">
                <a:latin typeface="Arial" pitchFamily="34" charset="0"/>
                <a:cs typeface="Arial" pitchFamily="34" charset="0"/>
              </a:rPr>
              <a:t>Με ποιους τρόπους μπορούμε να αντιμετωπίσουμε την βία και την εγκληματικότητα;</a:t>
            </a:r>
          </a:p>
          <a:p>
            <a:pPr marL="514350" indent="-514350" algn="l">
              <a:buFont typeface="+mj-lt"/>
              <a:buAutoNum type="arabicPeriod"/>
            </a:pPr>
            <a:endParaRPr lang="el-GR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9929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323528" y="908720"/>
            <a:ext cx="838842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l-GR" dirty="0" smtClean="0"/>
              <a:t>ΣΥΝΕΠΕΙΕΣ ΤΗΣ </a:t>
            </a:r>
            <a:br>
              <a:rPr lang="el-GR" dirty="0" smtClean="0"/>
            </a:br>
            <a:r>
              <a:rPr lang="el-GR" dirty="0" smtClean="0"/>
              <a:t>ΒΙΑΣ-ΕΓΚΛΗΜΑΤΙΚΟΤΗΤΑΣ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4176464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l-GR" dirty="0" smtClean="0"/>
              <a:t>Επικρατεί  φόβος, αβεβαιότητα, ανασφάλεια</a:t>
            </a:r>
          </a:p>
          <a:p>
            <a:pPr>
              <a:buFont typeface="Wingdings" pitchFamily="2" charset="2"/>
              <a:buChar char="§"/>
            </a:pPr>
            <a:r>
              <a:rPr lang="el-GR" dirty="0" smtClean="0"/>
              <a:t>Κλονίζονται οι ανθρώπινες σχέσεις εξαιτίας της καχυποψίας </a:t>
            </a:r>
          </a:p>
          <a:p>
            <a:pPr>
              <a:buFont typeface="Wingdings" pitchFamily="2" charset="2"/>
              <a:buChar char="§"/>
            </a:pPr>
            <a:r>
              <a:rPr lang="el-GR" dirty="0" smtClean="0"/>
              <a:t>Υπάρχει κίνδυνος για αυτοδικία και παραπέρα εξάπλωση της βίας</a:t>
            </a:r>
          </a:p>
          <a:p>
            <a:pPr>
              <a:buFont typeface="Wingdings" pitchFamily="2" charset="2"/>
              <a:buChar char="§"/>
            </a:pPr>
            <a:r>
              <a:rPr lang="el-GR" dirty="0" smtClean="0"/>
              <a:t>Αναστέλλεται η πρόοδος και η εξέλιξη της κοινωνίας</a:t>
            </a:r>
          </a:p>
          <a:p>
            <a:pPr>
              <a:buFont typeface="Wingdings" pitchFamily="2" charset="2"/>
              <a:buChar char="§"/>
            </a:pPr>
            <a:r>
              <a:rPr lang="el-GR" dirty="0" smtClean="0"/>
              <a:t>Επικρατεί το δίκαιο του ισχυρότερου, παραβιάζονται τα ανθρώπινα δικαιώματα</a:t>
            </a:r>
          </a:p>
          <a:p>
            <a:pPr marL="514350" indent="-514350">
              <a:buFont typeface="+mj-lt"/>
              <a:buAutoNum type="arabicPeriod"/>
            </a:pPr>
            <a:endParaRPr lang="el-GR" dirty="0" smtClean="0"/>
          </a:p>
          <a:p>
            <a:pPr marL="0" indent="0">
              <a:buNone/>
            </a:pP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42090564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l-GR" sz="3200" dirty="0" smtClean="0"/>
              <a:t>Πόλεμοι-θάνατοι-αναπηρίες-υλικές φθορές </a:t>
            </a:r>
          </a:p>
          <a:p>
            <a:pPr>
              <a:buFont typeface="Wingdings" pitchFamily="2" charset="2"/>
              <a:buChar char="§"/>
            </a:pPr>
            <a:r>
              <a:rPr lang="el-GR" sz="3200" dirty="0" smtClean="0"/>
              <a:t>Εκτοπίζεται η λογική, η πειθώ, τα επιχειρήματα. Κυριαρχεί το παράλογο</a:t>
            </a:r>
          </a:p>
          <a:p>
            <a:pPr>
              <a:buFont typeface="Wingdings" pitchFamily="2" charset="2"/>
              <a:buChar char="§"/>
            </a:pPr>
            <a:r>
              <a:rPr lang="el-GR" sz="3200" dirty="0" smtClean="0"/>
              <a:t>Δυσκολεύει η επίλυση συλλογικών προβλημάτων </a:t>
            </a:r>
          </a:p>
          <a:p>
            <a:pPr>
              <a:buFont typeface="Wingdings" pitchFamily="2" charset="2"/>
              <a:buChar char="§"/>
            </a:pPr>
            <a:r>
              <a:rPr lang="el-GR" sz="3200" dirty="0" smtClean="0"/>
              <a:t>Κυριαρχεί ο ατομικισμός. Ο καθένας προσπαθεί να επιλύσει τα προβλήματα μόνος του</a:t>
            </a:r>
          </a:p>
          <a:p>
            <a:pPr>
              <a:buFont typeface="Wingdings" pitchFamily="2" charset="2"/>
              <a:buChar char="§"/>
            </a:pPr>
            <a:endParaRPr lang="el-GR" dirty="0" smtClean="0"/>
          </a:p>
          <a:p>
            <a:pPr>
              <a:buFont typeface="Wingdings" pitchFamily="2" charset="2"/>
              <a:buChar char="§"/>
            </a:pP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8884324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683568" y="836712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l-GR" b="1" dirty="0" smtClean="0"/>
              <a:t>ΤΡΟΠΟΙ ΑΝΤΙΜΕΤΩΠΙΣΗΣ ΤΗΣ ΒΙΑΣ-ΕΓΚΛΗΜΑΤΙΚΟΤΗΤΑΣ</a:t>
            </a:r>
            <a:endParaRPr lang="el-GR" b="1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323528" y="2204864"/>
            <a:ext cx="8229600" cy="4389120"/>
          </a:xfrm>
        </p:spPr>
        <p:txBody>
          <a:bodyPr/>
          <a:lstStyle/>
          <a:p>
            <a:r>
              <a:rPr lang="el-GR" sz="2800" dirty="0" smtClean="0"/>
              <a:t>Επιλέγουμε  τον  διάλογο ως μέσο επίλυσης προβλημάτων. Ο διάλογος είναι στοιχείο του πολιτισμού. Προωθούμε την ανοχή στη διαφορετική άποψη.</a:t>
            </a:r>
          </a:p>
          <a:p>
            <a:r>
              <a:rPr lang="el-GR" sz="2800" dirty="0" smtClean="0"/>
              <a:t>Σωστή αγωγή από τους φορείς κοινωνικοποίησης. (οικογένεια, σχολείο) </a:t>
            </a:r>
          </a:p>
          <a:p>
            <a:pPr marL="0" indent="0">
              <a:buNone/>
            </a:pPr>
            <a:endParaRPr lang="el-GR" dirty="0" smtClean="0"/>
          </a:p>
          <a:p>
            <a:pPr marL="0" indent="0">
              <a:buNone/>
            </a:pPr>
            <a:endParaRPr lang="el-GR" dirty="0"/>
          </a:p>
        </p:txBody>
      </p:sp>
      <p:sp>
        <p:nvSpPr>
          <p:cNvPr id="5" name="Βέλος προς τα κάτω 4"/>
          <p:cNvSpPr/>
          <p:nvPr/>
        </p:nvSpPr>
        <p:spPr>
          <a:xfrm>
            <a:off x="3537600" y="5085184"/>
            <a:ext cx="1440160" cy="1109856"/>
          </a:xfrm>
          <a:prstGeom prst="downArrow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782785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l-GR" b="1" dirty="0" smtClean="0"/>
              <a:t>Διαπαιδαγώγηση των νέων με κοινωνικές αξίες:</a:t>
            </a:r>
          </a:p>
          <a:p>
            <a:pPr marL="514350" indent="-514350">
              <a:buClr>
                <a:srgbClr val="990099"/>
              </a:buClr>
              <a:buFont typeface="+mj-lt"/>
              <a:buAutoNum type="arabicPeriod"/>
            </a:pPr>
            <a:r>
              <a:rPr lang="el-GR" b="1" dirty="0" smtClean="0">
                <a:solidFill>
                  <a:srgbClr val="990099"/>
                </a:solidFill>
              </a:rPr>
              <a:t>ΕΛΕΥΘΕΡΙΑ</a:t>
            </a:r>
          </a:p>
          <a:p>
            <a:pPr marL="514350" indent="-514350">
              <a:buClr>
                <a:srgbClr val="990099"/>
              </a:buClr>
              <a:buFont typeface="+mj-lt"/>
              <a:buAutoNum type="arabicPeriod"/>
            </a:pPr>
            <a:r>
              <a:rPr lang="el-GR" b="1" dirty="0" smtClean="0">
                <a:solidFill>
                  <a:srgbClr val="990099"/>
                </a:solidFill>
              </a:rPr>
              <a:t>ΙΣΟΤΗΤΑ</a:t>
            </a:r>
          </a:p>
          <a:p>
            <a:pPr marL="514350" indent="-514350">
              <a:buClr>
                <a:srgbClr val="990099"/>
              </a:buClr>
              <a:buFont typeface="+mj-lt"/>
              <a:buAutoNum type="arabicPeriod"/>
            </a:pPr>
            <a:r>
              <a:rPr lang="el-GR" b="1" dirty="0" smtClean="0">
                <a:solidFill>
                  <a:srgbClr val="990099"/>
                </a:solidFill>
              </a:rPr>
              <a:t>ΑΛΛΗΛΕΓΓΥΗ</a:t>
            </a:r>
          </a:p>
          <a:p>
            <a:pPr marL="514350" indent="-514350">
              <a:buClr>
                <a:srgbClr val="990099"/>
              </a:buClr>
              <a:buFont typeface="+mj-lt"/>
              <a:buAutoNum type="arabicPeriod"/>
            </a:pPr>
            <a:r>
              <a:rPr lang="el-GR" b="1" dirty="0" smtClean="0">
                <a:solidFill>
                  <a:srgbClr val="990099"/>
                </a:solidFill>
              </a:rPr>
              <a:t>ΔΙΚΑΙΟΣΥΝΗ</a:t>
            </a:r>
          </a:p>
          <a:p>
            <a:pPr marL="514350" indent="-514350">
              <a:buClr>
                <a:srgbClr val="990099"/>
              </a:buClr>
              <a:buFont typeface="+mj-lt"/>
              <a:buAutoNum type="arabicPeriod"/>
            </a:pPr>
            <a:r>
              <a:rPr lang="el-GR" b="1" dirty="0" smtClean="0">
                <a:solidFill>
                  <a:srgbClr val="990099"/>
                </a:solidFill>
              </a:rPr>
              <a:t>ΣΕΒΑΣΜΟΣ</a:t>
            </a:r>
          </a:p>
          <a:p>
            <a:pPr marL="514350" indent="-514350">
              <a:buClr>
                <a:srgbClr val="990099"/>
              </a:buClr>
              <a:buFont typeface="+mj-lt"/>
              <a:buAutoNum type="arabicPeriod"/>
            </a:pPr>
            <a:r>
              <a:rPr lang="el-GR" b="1" dirty="0" smtClean="0">
                <a:solidFill>
                  <a:srgbClr val="990099"/>
                </a:solidFill>
              </a:rPr>
              <a:t>ΕΙΛΙΚΡΙΝΕΙΑ</a:t>
            </a:r>
            <a:endParaRPr lang="el-GR" b="1" dirty="0">
              <a:solidFill>
                <a:srgbClr val="990099"/>
              </a:solidFill>
            </a:endParaRPr>
          </a:p>
        </p:txBody>
      </p:sp>
      <p:sp>
        <p:nvSpPr>
          <p:cNvPr id="4" name="Βέλος προς τα κάτω 3"/>
          <p:cNvSpPr/>
          <p:nvPr/>
        </p:nvSpPr>
        <p:spPr>
          <a:xfrm>
            <a:off x="3923928" y="635576"/>
            <a:ext cx="1224136" cy="1080120"/>
          </a:xfrm>
          <a:prstGeom prst="downArrow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391316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870178"/>
            <a:ext cx="7488832" cy="51922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66761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83832"/>
          </a:xfrm>
        </p:spPr>
        <p:txBody>
          <a:bodyPr/>
          <a:lstStyle/>
          <a:p>
            <a:r>
              <a:rPr lang="el-GR" dirty="0" smtClean="0"/>
              <a:t>Προσπάθειες για την ελάττωση της </a:t>
            </a:r>
            <a:r>
              <a:rPr lang="el-GR" dirty="0" err="1" smtClean="0"/>
              <a:t>ανεργείας</a:t>
            </a:r>
            <a:r>
              <a:rPr lang="el-GR" dirty="0" smtClean="0"/>
              <a:t> και των κοινωνικών ανισοτήτων.</a:t>
            </a:r>
          </a:p>
          <a:p>
            <a:r>
              <a:rPr lang="el-GR" dirty="0" smtClean="0"/>
              <a:t>Σωστή αξιοποίηση του ελεύθερου χρόνου. Αναβάθμιση της ποιότητας της ζωής στα αστικά κέντρα. Παιδικές χαρές, πάρκα, γήπεδα, βιβλιοθήκες, πολιτιστικά κέντρα.</a:t>
            </a:r>
          </a:p>
          <a:p>
            <a:r>
              <a:rPr lang="el-GR" dirty="0" smtClean="0"/>
              <a:t>Ποιοτικά προγράμματα από τα Μ.Μ.Ε.</a:t>
            </a:r>
          </a:p>
          <a:p>
            <a:r>
              <a:rPr lang="el-GR" dirty="0" smtClean="0"/>
              <a:t>Εκσυγχρονισμός  του σωφρονιστικού συστήματος</a:t>
            </a:r>
          </a:p>
          <a:p>
            <a:r>
              <a:rPr lang="el-GR" dirty="0" smtClean="0"/>
              <a:t>Συνεργασία των κρατών για την αντιμετώπιση της τρομοκρατίας.</a:t>
            </a:r>
          </a:p>
        </p:txBody>
      </p:sp>
    </p:spTree>
    <p:extLst>
      <p:ext uri="{BB962C8B-B14F-4D97-AF65-F5344CB8AC3E}">
        <p14:creationId xmlns:p14="http://schemas.microsoft.com/office/powerpoint/2010/main" val="16584593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4389120"/>
          </a:xfrm>
        </p:spPr>
        <p:txBody>
          <a:bodyPr/>
          <a:lstStyle/>
          <a:p>
            <a:pPr marL="0" indent="0">
              <a:buNone/>
            </a:pPr>
            <a:r>
              <a:rPr lang="el-GR" dirty="0" smtClean="0"/>
              <a:t>ΕΥΧΑΡΙΣΤΟΥΜΕ ΠΟΛΎ </a:t>
            </a:r>
            <a:endParaRPr lang="el-GR" dirty="0"/>
          </a:p>
        </p:txBody>
      </p:sp>
      <p:sp>
        <p:nvSpPr>
          <p:cNvPr id="4" name="TextBox 3"/>
          <p:cNvSpPr txBox="1"/>
          <p:nvPr/>
        </p:nvSpPr>
        <p:spPr>
          <a:xfrm>
            <a:off x="830288" y="1772816"/>
            <a:ext cx="1372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dirty="0" smtClean="0">
                <a:solidFill>
                  <a:schemeClr val="accent3">
                    <a:lumMod val="75000"/>
                  </a:schemeClr>
                </a:solidFill>
              </a:rPr>
              <a:t>Αποστόλου Μαρίνα</a:t>
            </a:r>
            <a:endParaRPr lang="el-GR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55776" y="1766192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dirty="0" err="1" smtClean="0">
                <a:solidFill>
                  <a:srgbClr val="990099"/>
                </a:solidFill>
              </a:rPr>
              <a:t>Βλάχου</a:t>
            </a:r>
            <a:r>
              <a:rPr lang="el-GR" dirty="0" smtClean="0">
                <a:solidFill>
                  <a:srgbClr val="990099"/>
                </a:solidFill>
              </a:rPr>
              <a:t> </a:t>
            </a:r>
            <a:r>
              <a:rPr lang="el-GR" dirty="0" err="1" smtClean="0">
                <a:solidFill>
                  <a:srgbClr val="990099"/>
                </a:solidFill>
              </a:rPr>
              <a:t>Βιλελμίνα</a:t>
            </a:r>
            <a:endParaRPr lang="el-GR" dirty="0">
              <a:solidFill>
                <a:srgbClr val="990099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88024" y="1787232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dirty="0" err="1" smtClean="0">
                <a:solidFill>
                  <a:schemeClr val="accent2">
                    <a:lumMod val="75000"/>
                  </a:schemeClr>
                </a:solidFill>
              </a:rPr>
              <a:t>Ιωσηφίδης</a:t>
            </a:r>
            <a:r>
              <a:rPr lang="el-GR" dirty="0" smtClean="0">
                <a:solidFill>
                  <a:schemeClr val="accent2">
                    <a:lumMod val="75000"/>
                  </a:schemeClr>
                </a:solidFill>
              </a:rPr>
              <a:t> Κώστας</a:t>
            </a:r>
            <a:endParaRPr lang="el-GR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32240" y="1787232"/>
            <a:ext cx="21602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dirty="0" err="1" smtClean="0">
                <a:solidFill>
                  <a:srgbClr val="00B050"/>
                </a:solidFill>
              </a:rPr>
              <a:t>Κολιόπουλος</a:t>
            </a:r>
            <a:r>
              <a:rPr lang="el-GR" dirty="0" smtClean="0">
                <a:solidFill>
                  <a:srgbClr val="00B050"/>
                </a:solidFill>
              </a:rPr>
              <a:t> Αντώνιος</a:t>
            </a:r>
          </a:p>
          <a:p>
            <a:endParaRPr lang="el-GR" dirty="0"/>
          </a:p>
        </p:txBody>
      </p:sp>
      <p:sp>
        <p:nvSpPr>
          <p:cNvPr id="8" name="TextBox 7"/>
          <p:cNvSpPr txBox="1"/>
          <p:nvPr/>
        </p:nvSpPr>
        <p:spPr>
          <a:xfrm>
            <a:off x="830288" y="3627852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dirty="0" err="1" smtClean="0">
                <a:solidFill>
                  <a:schemeClr val="accent6">
                    <a:lumMod val="75000"/>
                  </a:schemeClr>
                </a:solidFill>
              </a:rPr>
              <a:t>Κρεμλίδου</a:t>
            </a:r>
            <a:r>
              <a:rPr lang="el-GR" dirty="0" smtClean="0">
                <a:solidFill>
                  <a:schemeClr val="accent6">
                    <a:lumMod val="75000"/>
                  </a:schemeClr>
                </a:solidFill>
              </a:rPr>
              <a:t> Τατιάνα</a:t>
            </a:r>
            <a:endParaRPr lang="el-GR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26303" y="3614544"/>
            <a:ext cx="1872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dirty="0" smtClean="0">
                <a:solidFill>
                  <a:schemeClr val="accent2">
                    <a:lumMod val="50000"/>
                  </a:schemeClr>
                </a:solidFill>
              </a:rPr>
              <a:t>Κωνσταντινίδης Ραφαήλ</a:t>
            </a:r>
            <a:endParaRPr lang="el-GR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588224" y="2723245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dirty="0" smtClean="0">
                <a:solidFill>
                  <a:schemeClr val="tx2">
                    <a:lumMod val="75000"/>
                  </a:schemeClr>
                </a:solidFill>
              </a:rPr>
              <a:t>Ξενόπουλος Νικόλαος</a:t>
            </a:r>
            <a:endParaRPr lang="el-GR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59832" y="5157192"/>
            <a:ext cx="17281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dirty="0" err="1" smtClean="0">
                <a:solidFill>
                  <a:srgbClr val="993366"/>
                </a:solidFill>
              </a:rPr>
              <a:t>Παπαευθυμίου</a:t>
            </a:r>
            <a:r>
              <a:rPr lang="el-GR" dirty="0" smtClean="0">
                <a:solidFill>
                  <a:srgbClr val="993366"/>
                </a:solidFill>
              </a:rPr>
              <a:t> Ολυμπία</a:t>
            </a:r>
            <a:endParaRPr lang="el-GR" dirty="0">
              <a:solidFill>
                <a:srgbClr val="993366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19605" y="3934261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dirty="0" err="1" smtClean="0">
                <a:solidFill>
                  <a:schemeClr val="accent5">
                    <a:lumMod val="75000"/>
                  </a:schemeClr>
                </a:solidFill>
              </a:rPr>
              <a:t>Παρσοπούλου</a:t>
            </a:r>
            <a:r>
              <a:rPr lang="el-GR" dirty="0" smtClean="0">
                <a:solidFill>
                  <a:schemeClr val="accent5">
                    <a:lumMod val="75000"/>
                  </a:schemeClr>
                </a:solidFill>
              </a:rPr>
              <a:t> Μαρία</a:t>
            </a:r>
            <a:endParaRPr lang="el-GR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612261" y="6005794"/>
            <a:ext cx="1300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dirty="0" err="1" smtClean="0">
                <a:solidFill>
                  <a:schemeClr val="accent3">
                    <a:lumMod val="75000"/>
                  </a:schemeClr>
                </a:solidFill>
              </a:rPr>
              <a:t>Πίσα</a:t>
            </a:r>
            <a:r>
              <a:rPr lang="el-GR" dirty="0" smtClean="0">
                <a:solidFill>
                  <a:schemeClr val="accent3">
                    <a:lumMod val="75000"/>
                  </a:schemeClr>
                </a:solidFill>
              </a:rPr>
              <a:t> Τζένη</a:t>
            </a:r>
            <a:endParaRPr lang="el-GR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97190" y="4002429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dirty="0" err="1" smtClean="0">
                <a:solidFill>
                  <a:srgbClr val="FF0000"/>
                </a:solidFill>
              </a:rPr>
              <a:t>Πορλίδα</a:t>
            </a:r>
            <a:r>
              <a:rPr lang="el-GR" dirty="0" smtClean="0">
                <a:solidFill>
                  <a:srgbClr val="FF0000"/>
                </a:solidFill>
              </a:rPr>
              <a:t> Νάσια</a:t>
            </a:r>
            <a:endParaRPr lang="el-GR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622464" y="5169966"/>
            <a:ext cx="1620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dirty="0" err="1" smtClean="0">
                <a:solidFill>
                  <a:srgbClr val="993366"/>
                </a:solidFill>
              </a:rPr>
              <a:t>Πράσσου</a:t>
            </a:r>
            <a:r>
              <a:rPr lang="el-GR" dirty="0" smtClean="0">
                <a:solidFill>
                  <a:srgbClr val="993366"/>
                </a:solidFill>
              </a:rPr>
              <a:t> Βασιλική</a:t>
            </a:r>
            <a:endParaRPr lang="el-GR" dirty="0">
              <a:solidFill>
                <a:srgbClr val="993366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58280" y="5228009"/>
            <a:ext cx="1656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dirty="0" err="1" smtClean="0">
                <a:solidFill>
                  <a:srgbClr val="C00000"/>
                </a:solidFill>
              </a:rPr>
              <a:t>Σακαλή</a:t>
            </a:r>
            <a:r>
              <a:rPr lang="el-GR" dirty="0" smtClean="0">
                <a:solidFill>
                  <a:srgbClr val="C00000"/>
                </a:solidFill>
              </a:rPr>
              <a:t> Αναστασία</a:t>
            </a:r>
            <a:endParaRPr lang="el-GR" dirty="0">
              <a:solidFill>
                <a:srgbClr val="C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185945" y="2722219"/>
            <a:ext cx="21587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dirty="0" smtClean="0">
                <a:solidFill>
                  <a:srgbClr val="92D050"/>
                </a:solidFill>
              </a:rPr>
              <a:t>Στεφανόπουλος Ιωάννης</a:t>
            </a:r>
            <a:endParaRPr lang="el-GR" dirty="0">
              <a:solidFill>
                <a:srgbClr val="92D05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446752" y="4648760"/>
            <a:ext cx="1080120" cy="659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dirty="0" smtClean="0">
                <a:solidFill>
                  <a:srgbClr val="FF3300"/>
                </a:solidFill>
              </a:rPr>
              <a:t>Τόπι </a:t>
            </a:r>
            <a:r>
              <a:rPr lang="el-GR" dirty="0" err="1" smtClean="0">
                <a:solidFill>
                  <a:srgbClr val="FF3300"/>
                </a:solidFill>
              </a:rPr>
              <a:t>Έλένα</a:t>
            </a:r>
            <a:endParaRPr lang="el-GR" dirty="0">
              <a:solidFill>
                <a:srgbClr val="FF33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86272" y="2694863"/>
            <a:ext cx="2013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dirty="0" smtClean="0">
                <a:solidFill>
                  <a:srgbClr val="002060"/>
                </a:solidFill>
              </a:rPr>
              <a:t>Χαλκιάς Παναγιώτης</a:t>
            </a:r>
            <a:endParaRPr lang="el-GR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5759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2" grpId="0"/>
      <p:bldP spid="13" grpId="0"/>
      <p:bldP spid="15" grpId="0"/>
      <p:bldP spid="16" grpId="0"/>
      <p:bldP spid="17" grpId="0"/>
      <p:bldP spid="18" grpId="0"/>
      <p:bldP spid="19" grpId="0"/>
      <p:bldP spid="20" grpId="0"/>
      <p:bldP spid="22" grpId="0"/>
      <p:bldP spid="2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3203848" y="836712"/>
            <a:ext cx="2602632" cy="866360"/>
          </a:xfrm>
        </p:spPr>
        <p:txBody>
          <a:bodyPr/>
          <a:lstStyle/>
          <a:p>
            <a:pPr algn="ctr"/>
            <a:r>
              <a:rPr lang="el-GR" dirty="0" smtClean="0"/>
              <a:t>ΕΙΣΑΓΩΓΗ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539552" y="1844824"/>
            <a:ext cx="8229600" cy="3744416"/>
          </a:xfrm>
        </p:spPr>
        <p:txBody>
          <a:bodyPr>
            <a:normAutofit/>
          </a:bodyPr>
          <a:lstStyle/>
          <a:p>
            <a:r>
              <a:rPr lang="el-GR" dirty="0" smtClean="0">
                <a:latin typeface="Arial" pitchFamily="34" charset="0"/>
                <a:cs typeface="Arial" pitchFamily="34" charset="0"/>
              </a:rPr>
              <a:t>Η βία και η εγκληματικότητα είναι δυστυχώς στοιχείο της καθημερινότητας και απειλεί  την κοινωνική συνοχή. </a:t>
            </a:r>
            <a:endParaRPr lang="el-GR" dirty="0">
              <a:latin typeface="Arial" pitchFamily="34" charset="0"/>
              <a:cs typeface="Arial" pitchFamily="34" charset="0"/>
            </a:endParaRPr>
          </a:p>
          <a:p>
            <a:r>
              <a:rPr lang="el-GR" dirty="0" smtClean="0">
                <a:latin typeface="Arial" pitchFamily="34" charset="0"/>
                <a:cs typeface="Arial" pitchFamily="34" charset="0"/>
              </a:rPr>
              <a:t>Η βία και η εγκληματικότητα αναπτύσσεται σε όλους τους θεσμούς της κοινωνίας: οικογένεια, σχολείο, ευρύτερο κοινωνικό περιβάλλον.</a:t>
            </a:r>
          </a:p>
          <a:p>
            <a:endParaRPr lang="el-GR" dirty="0" smtClean="0">
              <a:latin typeface="Arial" pitchFamily="34" charset="0"/>
              <a:cs typeface="Arial" pitchFamily="34" charset="0"/>
            </a:endParaRPr>
          </a:p>
          <a:p>
            <a:endParaRPr lang="el-GR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51890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83648"/>
            <a:ext cx="8772847" cy="4017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0263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323528" y="836712"/>
            <a:ext cx="8579296" cy="866360"/>
          </a:xfrm>
        </p:spPr>
        <p:txBody>
          <a:bodyPr>
            <a:normAutofit fontScale="90000"/>
          </a:bodyPr>
          <a:lstStyle/>
          <a:p>
            <a:r>
              <a:rPr lang="el-GR" b="1" dirty="0" smtClean="0"/>
              <a:t>ΤΙ ΕΙΝΑΙ </a:t>
            </a:r>
            <a:r>
              <a:rPr lang="el-GR" sz="5600" b="1" dirty="0" smtClean="0"/>
              <a:t>ΒΙΑ-ΕΓΚΛΗΜΑΤΙΚΟΤΗΤΑ</a:t>
            </a:r>
            <a:r>
              <a:rPr lang="el-GR" b="1" dirty="0" smtClean="0"/>
              <a:t>;</a:t>
            </a:r>
            <a:endParaRPr lang="el-GR" b="1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u="sng" dirty="0" smtClean="0">
                <a:latin typeface="Arial" pitchFamily="34" charset="0"/>
                <a:cs typeface="Arial" pitchFamily="34" charset="0"/>
              </a:rPr>
              <a:t>Ορισμός βίας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: Βία είναι κάθε πράξη που αποσκοπεί στην πρόκληση σωματικής, ψυχολογικής και σεξουαλικής βλάβης ή πόνου.</a:t>
            </a:r>
          </a:p>
          <a:p>
            <a:r>
              <a:rPr lang="el-GR" u="sng" dirty="0" smtClean="0">
                <a:latin typeface="Arial" pitchFamily="34" charset="0"/>
                <a:cs typeface="Arial" pitchFamily="34" charset="0"/>
              </a:rPr>
              <a:t>Ορισμός εγκλήματος: 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Βαριά παράβαση γραπτού ή άγραφου νόμου. Πολύ κακή πράξη.</a:t>
            </a:r>
          </a:p>
          <a:p>
            <a:pPr marL="0" indent="0">
              <a:buNone/>
            </a:pPr>
            <a:r>
              <a:rPr lang="el-GR" dirty="0" smtClean="0">
                <a:latin typeface="Arial" pitchFamily="34" charset="0"/>
                <a:cs typeface="Arial" pitchFamily="34" charset="0"/>
              </a:rPr>
              <a:t>   Κάθε πράξη που τιμωρείται από το νόμο.</a:t>
            </a:r>
          </a:p>
          <a:p>
            <a:r>
              <a:rPr lang="el-GR" u="sng" dirty="0" smtClean="0">
                <a:latin typeface="Arial" pitchFamily="34" charset="0"/>
                <a:cs typeface="Arial" pitchFamily="34" charset="0"/>
              </a:rPr>
              <a:t>Ορισμός εγκληματικότητας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: Εγκληματικότητα είναι η τάση, η ροπή προς την βία και το έγκλημα. </a:t>
            </a:r>
          </a:p>
          <a:p>
            <a:pPr marL="0" indent="0">
              <a:buNone/>
            </a:pPr>
            <a:endParaRPr lang="el-GR" dirty="0" smtClean="0">
              <a:latin typeface="Arial" pitchFamily="34" charset="0"/>
              <a:cs typeface="Arial" pitchFamily="34" charset="0"/>
            </a:endParaRPr>
          </a:p>
          <a:p>
            <a:endParaRPr lang="el-GR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4078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l-G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628800"/>
            <a:ext cx="7416824" cy="43017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6913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30912" y="764704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l-GR" b="1" dirty="0" smtClean="0"/>
              <a:t>ΠΟΙΑ ΕΙΝΑΙ ΤΑ ΑΙΤΙΑ ΤΗΣ ΒΙΑΣ-ΕΓΚΛΗΜΑΤΙΚΟΤΗΤΑΣ</a:t>
            </a:r>
            <a:endParaRPr lang="el-GR" b="1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179512" y="2060848"/>
            <a:ext cx="2880320" cy="10174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l-GR" sz="2400" b="1" dirty="0" smtClean="0">
                <a:solidFill>
                  <a:srgbClr val="FF3300"/>
                </a:solidFill>
              </a:rPr>
              <a:t>Οικονομική κρίση </a:t>
            </a:r>
            <a:endParaRPr lang="el-GR" sz="2400" b="1" dirty="0">
              <a:solidFill>
                <a:srgbClr val="FF33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77941" y="3914984"/>
            <a:ext cx="22222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400" b="1" dirty="0" smtClean="0">
                <a:solidFill>
                  <a:srgbClr val="993366"/>
                </a:solidFill>
              </a:rPr>
              <a:t>Ανταγωνισμός</a:t>
            </a:r>
            <a:endParaRPr lang="el-GR" sz="2400" b="1" dirty="0">
              <a:solidFill>
                <a:srgbClr val="99336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85948" y="2708920"/>
            <a:ext cx="26551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400" b="1" dirty="0" smtClean="0">
                <a:solidFill>
                  <a:srgbClr val="990099"/>
                </a:solidFill>
              </a:rPr>
              <a:t>Απόκτηση φήμης</a:t>
            </a:r>
            <a:endParaRPr lang="el-GR" sz="2400" b="1" dirty="0">
              <a:solidFill>
                <a:srgbClr val="990099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5536" y="3629055"/>
            <a:ext cx="16374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400" b="1" dirty="0" smtClean="0">
                <a:solidFill>
                  <a:schemeClr val="bg2">
                    <a:lumMod val="10000"/>
                  </a:schemeClr>
                </a:solidFill>
              </a:rPr>
              <a:t>Ιδιοτέλεια</a:t>
            </a:r>
            <a:endParaRPr lang="el-GR" sz="2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34992" y="4376649"/>
            <a:ext cx="17108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b="1" dirty="0" smtClean="0">
                <a:solidFill>
                  <a:schemeClr val="tx2"/>
                </a:solidFill>
              </a:rPr>
              <a:t>Πόλεμος</a:t>
            </a:r>
            <a:endParaRPr lang="el-GR" sz="2400" b="1" dirty="0">
              <a:solidFill>
                <a:schemeClr val="tx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477941" y="3343801"/>
            <a:ext cx="36025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400" b="1" dirty="0" smtClean="0">
                <a:solidFill>
                  <a:srgbClr val="669900"/>
                </a:solidFill>
              </a:rPr>
              <a:t>Χαμηλή αυτοπεποίθηση</a:t>
            </a:r>
            <a:endParaRPr lang="el-GR" sz="2400" b="1" dirty="0">
              <a:solidFill>
                <a:srgbClr val="6699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27584" y="5125834"/>
            <a:ext cx="20412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400" b="1" dirty="0" smtClean="0">
                <a:solidFill>
                  <a:schemeClr val="accent3">
                    <a:lumMod val="75000"/>
                  </a:schemeClr>
                </a:solidFill>
              </a:rPr>
              <a:t>Αβεβαιότητα</a:t>
            </a:r>
            <a:endParaRPr lang="el-GR" sz="24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03475" y="5592301"/>
            <a:ext cx="33318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400" b="1" dirty="0" smtClean="0">
                <a:solidFill>
                  <a:schemeClr val="accent2">
                    <a:lumMod val="50000"/>
                  </a:schemeClr>
                </a:solidFill>
              </a:rPr>
              <a:t>Αίσθημα μη αποδοχής</a:t>
            </a:r>
            <a:endParaRPr lang="el-GR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01683" y="2204864"/>
            <a:ext cx="15663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400" b="1" dirty="0" smtClean="0">
                <a:solidFill>
                  <a:srgbClr val="3333CC"/>
                </a:solidFill>
              </a:rPr>
              <a:t>Εγωισμός</a:t>
            </a:r>
            <a:endParaRPr lang="el-GR" sz="2400" b="1" dirty="0">
              <a:solidFill>
                <a:srgbClr val="3333CC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234992" y="3434209"/>
            <a:ext cx="19102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400" b="1" dirty="0" smtClean="0">
                <a:solidFill>
                  <a:srgbClr val="FFC000"/>
                </a:solidFill>
              </a:rPr>
              <a:t>Φανατισμός</a:t>
            </a:r>
            <a:endParaRPr lang="el-GR" sz="2400" b="1" dirty="0">
              <a:solidFill>
                <a:srgbClr val="FFC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236211" y="6124644"/>
            <a:ext cx="24774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400" b="1" dirty="0" smtClean="0">
                <a:solidFill>
                  <a:srgbClr val="00B050"/>
                </a:solidFill>
              </a:rPr>
              <a:t>Κακή ανατροφή</a:t>
            </a:r>
            <a:endParaRPr lang="el-GR" sz="2400" b="1" dirty="0">
              <a:solidFill>
                <a:srgbClr val="00B05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852685" y="2251031"/>
            <a:ext cx="15357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Αδικία</a:t>
            </a:r>
            <a:endParaRPr lang="el-GR" sz="24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216032" y="4710335"/>
            <a:ext cx="26642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b="1" dirty="0" smtClean="0">
                <a:solidFill>
                  <a:schemeClr val="accent5"/>
                </a:solidFill>
              </a:rPr>
              <a:t>Επιβολή στο συνάνθρωπό μας</a:t>
            </a:r>
            <a:endParaRPr lang="el-GR" sz="2400" b="1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6852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7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l-GR" sz="3600" b="1" dirty="0" smtClean="0"/>
              <a:t>ΤΑ ΑΙΤΙΑ ΤΗΣ ΒΙΑΣ-ΕΓΚΛΗΜΑΤΙΚΟΤΗΤΑΣ</a:t>
            </a:r>
            <a:endParaRPr lang="el-GR" sz="3600" b="1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itchFamily="2" charset="2"/>
              <a:buChar char="v"/>
            </a:pPr>
            <a:r>
              <a:rPr lang="el-GR" sz="2800" dirty="0" smtClean="0"/>
              <a:t>Καταναλωτισμός, λανθασμένη ιεράρχηση </a:t>
            </a:r>
            <a:r>
              <a:rPr lang="el-GR" sz="2800" dirty="0" smtClean="0"/>
              <a:t>αξιών</a:t>
            </a:r>
            <a:endParaRPr lang="el-GR" sz="2800" dirty="0" smtClean="0"/>
          </a:p>
          <a:p>
            <a:pPr>
              <a:buFont typeface="Wingdings" pitchFamily="2" charset="2"/>
              <a:buChar char="v"/>
            </a:pPr>
            <a:r>
              <a:rPr lang="el-GR" sz="2800" dirty="0" smtClean="0"/>
              <a:t>Επιτυχία θεωρείται η απόκτηση όλο και περισσότερων υλικών </a:t>
            </a:r>
            <a:r>
              <a:rPr lang="el-GR" sz="2800" dirty="0" smtClean="0"/>
              <a:t>αγαθών</a:t>
            </a:r>
            <a:endParaRPr lang="el-GR" sz="2800" dirty="0" smtClean="0"/>
          </a:p>
          <a:p>
            <a:pPr>
              <a:buFont typeface="Wingdings" pitchFamily="2" charset="2"/>
              <a:buChar char="v"/>
            </a:pPr>
            <a:r>
              <a:rPr lang="el-GR" sz="2800" dirty="0" smtClean="0"/>
              <a:t>Ζήλια-Μίσος-Φόβος</a:t>
            </a:r>
            <a:endParaRPr lang="el-GR" sz="2800" dirty="0" smtClean="0"/>
          </a:p>
          <a:p>
            <a:pPr>
              <a:buFont typeface="Wingdings" pitchFamily="2" charset="2"/>
              <a:buChar char="v"/>
            </a:pPr>
            <a:r>
              <a:rPr lang="el-GR" sz="2800" dirty="0" smtClean="0"/>
              <a:t>Χαμηλή αυτοεκτίμηση του </a:t>
            </a:r>
            <a:r>
              <a:rPr lang="el-GR" sz="2800" dirty="0" smtClean="0"/>
              <a:t>ατόμου</a:t>
            </a:r>
            <a:endParaRPr lang="el-GR" sz="2800" dirty="0" smtClean="0"/>
          </a:p>
          <a:p>
            <a:pPr>
              <a:buFont typeface="Wingdings" pitchFamily="2" charset="2"/>
              <a:buChar char="v"/>
            </a:pPr>
            <a:r>
              <a:rPr lang="el-GR" sz="2800" dirty="0" smtClean="0"/>
              <a:t>Φτώχεια-Ανεργία-Κοινωνικός </a:t>
            </a:r>
            <a:r>
              <a:rPr lang="el-GR" sz="2800" dirty="0" smtClean="0"/>
              <a:t>αποκλεισμός</a:t>
            </a:r>
            <a:endParaRPr lang="el-GR" sz="2800" dirty="0" smtClean="0"/>
          </a:p>
          <a:p>
            <a:pPr>
              <a:buFont typeface="Wingdings" pitchFamily="2" charset="2"/>
              <a:buChar char="v"/>
            </a:pPr>
            <a:r>
              <a:rPr lang="el-GR" sz="2800" dirty="0" smtClean="0"/>
              <a:t>Εθισμός σε </a:t>
            </a:r>
            <a:r>
              <a:rPr lang="el-GR" sz="2800" dirty="0" err="1" smtClean="0"/>
              <a:t>ψυχοτρόπες</a:t>
            </a:r>
            <a:r>
              <a:rPr lang="el-GR" sz="2800" dirty="0" smtClean="0"/>
              <a:t> ουσίες, </a:t>
            </a:r>
            <a:r>
              <a:rPr lang="el-GR" sz="2800" dirty="0" smtClean="0"/>
              <a:t>ναρκωτικά-αλκοόλ</a:t>
            </a:r>
            <a:endParaRPr lang="el-GR" sz="2800" dirty="0"/>
          </a:p>
        </p:txBody>
      </p:sp>
    </p:spTree>
    <p:extLst>
      <p:ext uri="{BB962C8B-B14F-4D97-AF65-F5344CB8AC3E}">
        <p14:creationId xmlns:p14="http://schemas.microsoft.com/office/powerpoint/2010/main" val="20558041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l-G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-26585"/>
            <a:ext cx="6064172" cy="6253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98494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5112568"/>
          </a:xfrm>
        </p:spPr>
        <p:txBody>
          <a:bodyPr>
            <a:normAutofit fontScale="250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el-GR" sz="11200" dirty="0" err="1"/>
              <a:t>Μίνηση</a:t>
            </a:r>
            <a:r>
              <a:rPr lang="el-GR" sz="11200" dirty="0"/>
              <a:t> πράξεων </a:t>
            </a:r>
            <a:r>
              <a:rPr lang="el-GR" sz="11200" dirty="0" smtClean="0"/>
              <a:t>βίας</a:t>
            </a:r>
          </a:p>
          <a:p>
            <a:pPr>
              <a:buFont typeface="Wingdings" pitchFamily="2" charset="2"/>
              <a:buChar char="v"/>
            </a:pPr>
            <a:r>
              <a:rPr lang="el-GR" sz="11200" dirty="0" smtClean="0"/>
              <a:t>Αναπλήρωση μέσα από το έγκλημα της χαμηλής κοινωνικοοικονομικής θέσης</a:t>
            </a:r>
          </a:p>
          <a:p>
            <a:pPr>
              <a:buFont typeface="Wingdings" pitchFamily="2" charset="2"/>
              <a:buChar char="v"/>
            </a:pPr>
            <a:r>
              <a:rPr lang="el-GR" sz="11200" dirty="0" smtClean="0"/>
              <a:t>Το άξενο αφιλόξενο περιβάλλον των σύγχρονων πόλεων </a:t>
            </a:r>
          </a:p>
          <a:p>
            <a:pPr>
              <a:buFont typeface="Wingdings" pitchFamily="2" charset="2"/>
              <a:buChar char="v"/>
            </a:pPr>
            <a:r>
              <a:rPr lang="el-GR" sz="11200" dirty="0" smtClean="0"/>
              <a:t>Κρίση των φορέων κοινωνικοποίησης: οικογένεια, σχολείο</a:t>
            </a:r>
          </a:p>
          <a:p>
            <a:pPr>
              <a:buFont typeface="Wingdings" pitchFamily="2" charset="2"/>
              <a:buChar char="v"/>
            </a:pPr>
            <a:r>
              <a:rPr lang="el-GR" sz="11200" dirty="0" smtClean="0"/>
              <a:t>Προβολή της βίας και της εγκληματικότητας από τα μέσα μαζικής επικοινωνίας </a:t>
            </a:r>
          </a:p>
          <a:p>
            <a:pPr>
              <a:buFont typeface="Wingdings" pitchFamily="2" charset="2"/>
              <a:buChar char="v"/>
            </a:pPr>
            <a:r>
              <a:rPr lang="el-GR" sz="11200" dirty="0" smtClean="0"/>
              <a:t>Ατιμωρησία: δεν τιμωρούμαι για τις πράξεις μου και αυτό με </a:t>
            </a:r>
            <a:r>
              <a:rPr lang="el-GR" sz="11200" dirty="0" err="1" smtClean="0"/>
              <a:t>αποχαλυναγωγεί</a:t>
            </a:r>
            <a:r>
              <a:rPr lang="el-GR" sz="11200" dirty="0" smtClean="0"/>
              <a:t> </a:t>
            </a:r>
          </a:p>
          <a:p>
            <a:pPr>
              <a:buFont typeface="Wingdings" pitchFamily="2" charset="2"/>
              <a:buChar char="v"/>
            </a:pPr>
            <a:r>
              <a:rPr lang="el-GR" sz="11200" dirty="0" smtClean="0"/>
              <a:t>Ατομικισμός: βάζω τον εαυτό μου πάνω από όλους και όλα χωρίς να παίρνω υπόψη μου το κοινωνικό σύνολο </a:t>
            </a:r>
          </a:p>
          <a:p>
            <a:pPr>
              <a:buFont typeface="Wingdings" pitchFamily="2" charset="2"/>
              <a:buChar char="v"/>
            </a:pPr>
            <a:endParaRPr lang="el-GR" sz="2800" dirty="0" smtClean="0"/>
          </a:p>
          <a:p>
            <a:pPr>
              <a:buFont typeface="Wingdings" pitchFamily="2" charset="2"/>
              <a:buChar char="v"/>
            </a:pPr>
            <a:endParaRPr lang="el-GR" sz="2800" dirty="0" smtClean="0"/>
          </a:p>
          <a:p>
            <a:pPr>
              <a:buFont typeface="Wingdings" pitchFamily="2" charset="2"/>
              <a:buChar char="v"/>
            </a:pPr>
            <a:endParaRPr lang="el-GR" sz="2800" dirty="0" smtClean="0"/>
          </a:p>
          <a:p>
            <a:pPr>
              <a:buFont typeface="Wingdings" pitchFamily="2" charset="2"/>
              <a:buChar char="v"/>
            </a:pPr>
            <a:endParaRPr lang="el-GR" sz="2800" dirty="0" smtClean="0"/>
          </a:p>
          <a:p>
            <a:pPr>
              <a:buFont typeface="Wingdings" pitchFamily="2" charset="2"/>
              <a:buChar char="v"/>
            </a:pPr>
            <a:endParaRPr lang="el-GR" sz="2800" dirty="0" smtClean="0"/>
          </a:p>
          <a:p>
            <a:pPr>
              <a:buFont typeface="Wingdings" pitchFamily="2" charset="2"/>
              <a:buChar char="v"/>
            </a:pPr>
            <a:endParaRPr lang="el-GR" dirty="0" smtClean="0"/>
          </a:p>
          <a:p>
            <a:pPr>
              <a:buFont typeface="Wingdings" pitchFamily="2" charset="2"/>
              <a:buChar char="v"/>
            </a:pP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6429818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Ροή">
  <a:themeElements>
    <a:clrScheme name="Λειτουργική μονάδα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Ροή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Ροή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176</TotalTime>
  <Words>499</Words>
  <Application>Microsoft Office PowerPoint</Application>
  <PresentationFormat>Προβολή στην οθόνη (4:3)</PresentationFormat>
  <Paragraphs>90</Paragraphs>
  <Slides>16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16</vt:i4>
      </vt:variant>
    </vt:vector>
  </HeadingPairs>
  <TitlesOfParts>
    <vt:vector size="17" baseType="lpstr">
      <vt:lpstr>Ροή</vt:lpstr>
      <vt:lpstr>ΒΙΑ-ΕΓΚΛΗΜΑΤΙΚΟΤΗΤΑ ΣΤΗΝ ΕΛΛΗΝΙΚΗ ΚΟΙΝΩΝΙΑ</vt:lpstr>
      <vt:lpstr>ΕΙΣΑΓΩΓΗ</vt:lpstr>
      <vt:lpstr>Παρουσίαση του PowerPoint</vt:lpstr>
      <vt:lpstr>ΤΙ ΕΙΝΑΙ ΒΙΑ-ΕΓΚΛΗΜΑΤΙΚΟΤΗΤΑ;</vt:lpstr>
      <vt:lpstr>Παρουσίαση του PowerPoint</vt:lpstr>
      <vt:lpstr>ΠΟΙΑ ΕΙΝΑΙ ΤΑ ΑΙΤΙΑ ΤΗΣ ΒΙΑΣ-ΕΓΚΛΗΜΑΤΙΚΟΤΗΤΑΣ</vt:lpstr>
      <vt:lpstr>ΤΑ ΑΙΤΙΑ ΤΗΣ ΒΙΑΣ-ΕΓΚΛΗΜΑΤΙΚΟΤΗΤΑΣ</vt:lpstr>
      <vt:lpstr>Παρουσίαση του PowerPoint</vt:lpstr>
      <vt:lpstr>Παρουσίαση του PowerPoint</vt:lpstr>
      <vt:lpstr>ΣΥΝΕΠΕΙΕΣ ΤΗΣ  ΒΙΑΣ-ΕΓΚΛΗΜΑΤΙΚΟΤΗΤΑΣ</vt:lpstr>
      <vt:lpstr>Παρουσίαση του PowerPoint</vt:lpstr>
      <vt:lpstr>ΤΡΟΠΟΙ ΑΝΤΙΜΕΤΩΠΙΣΗΣ ΤΗΣ ΒΙΑΣ-ΕΓΚΛΗΜΑΤΙΚΟΤΗΤΑΣ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environment</dc:creator>
  <cp:lastModifiedBy>environment</cp:lastModifiedBy>
  <cp:revision>17</cp:revision>
  <dcterms:created xsi:type="dcterms:W3CDTF">2018-05-10T08:24:38Z</dcterms:created>
  <dcterms:modified xsi:type="dcterms:W3CDTF">2018-05-17T09:50:06Z</dcterms:modified>
</cp:coreProperties>
</file>